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5BA4B15-47FA-4287-8517-E76274384AB5}">
  <a:tblStyle styleId="{95BA4B15-47FA-4287-8517-E76274384A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4b989471e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4b989471e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4b989471e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4b989471e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4b989471e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4b989471e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4b989471e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4b989471e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4b989471e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4b989471e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4b989471e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4b989471e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4b989471e1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4b989471e1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4ba93afb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4ba93afb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4ba93afb2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4ba93afb2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4ba93afb2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4ba93afb2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406a9259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406a9259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4ba93afb2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4ba93afb2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4ba93afb2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4ba93afb2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403e53874f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403e53874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4b989471e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4b989471e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4b989471e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4b989471e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4b989471e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4b989471e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4b989471e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4b989471e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Genre Sentiment </a:t>
            </a:r>
            <a:r>
              <a:rPr lang="en"/>
              <a:t>Classification</a:t>
            </a:r>
            <a:r>
              <a:rPr lang="en"/>
              <a:t> Based on Movie Reviews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Abdallah Adel 49-14632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Mohamed Kamal 46-7203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4200" y="1791842"/>
            <a:ext cx="3787875" cy="319644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Manual Labeling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2nd</a:t>
            </a:r>
            <a:r>
              <a:rPr lang="en" sz="1800"/>
              <a:t> iteration: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Dramatic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Funny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Romantic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Scary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Other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Manual Labeling</a:t>
            </a:r>
            <a:endParaRPr/>
          </a:p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3rd</a:t>
            </a:r>
            <a:r>
              <a:rPr lang="en" sz="1800"/>
              <a:t> iteration: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Funny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Romantic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Other</a:t>
            </a:r>
            <a:endParaRPr sz="1800"/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4200" y="1795180"/>
            <a:ext cx="3787875" cy="3189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Models</a:t>
            </a:r>
            <a:endParaRPr sz="4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overcome model selection, 3 different model types were proposed and tested, which were: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K-means model.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KNN model.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LSTM model(s).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 model</a:t>
            </a:r>
            <a:endParaRPr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the K-means model, we used K = 6 to generate 6 clusters.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cluster would represent a category in the 2nd iteration of our manual labeling.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After training the K-means model, we had 6 unlabeled clusters that needed in </a:t>
            </a:r>
            <a:r>
              <a:rPr lang="en"/>
              <a:t>depth review in order to correctly classify which genre they best represent, this is left for future work.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now, we used the silhouette score to measure the model’s performance, it scored an average of -0.0117 score.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Representation of the 6 clusters generated by the K-means model.</a:t>
            </a:r>
            <a:endParaRPr/>
          </a:p>
        </p:txBody>
      </p:sp>
      <p:pic>
        <p:nvPicPr>
          <p:cNvPr id="170" name="Google Shape;17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1325" y="195000"/>
            <a:ext cx="5933649" cy="439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Silhouette score measures how similar a </a:t>
            </a:r>
            <a:r>
              <a:rPr lang="en"/>
              <a:t>data point</a:t>
            </a:r>
            <a:r>
              <a:rPr lang="en"/>
              <a:t> in a cluster compared to other clusters.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ranges from [-1, 1].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-1 means that the point maybe placed incorrectly in a cluster.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0 means that there exists </a:t>
            </a:r>
            <a:r>
              <a:rPr lang="en"/>
              <a:t>overlapping</a:t>
            </a:r>
            <a:r>
              <a:rPr lang="en"/>
              <a:t> between clusters.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 means that clusters are well </a:t>
            </a:r>
            <a:r>
              <a:rPr lang="en"/>
              <a:t>separated</a:t>
            </a:r>
            <a:r>
              <a:rPr lang="en"/>
              <a:t> and dense.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Our model has an average of -0.0117.</a:t>
            </a:r>
            <a:endParaRPr/>
          </a:p>
        </p:txBody>
      </p:sp>
      <p:sp>
        <p:nvSpPr>
          <p:cNvPr id="176" name="Google Shape;176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 silhouette score</a:t>
            </a:r>
            <a:endParaRPr/>
          </a:p>
        </p:txBody>
      </p:sp>
      <p:sp>
        <p:nvSpPr>
          <p:cNvPr id="177" name="Google Shape;177;p28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4250" y="1763000"/>
            <a:ext cx="3940150" cy="331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 model</a:t>
            </a:r>
            <a:endParaRPr/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Just as the K-means model, we sought a KNN model for patterns matching</a:t>
            </a:r>
            <a:r>
              <a:rPr lang="en"/>
              <a:t>, but</a:t>
            </a:r>
            <a:r>
              <a:rPr lang="en"/>
              <a:t> this time supervised.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However, initial </a:t>
            </a:r>
            <a:r>
              <a:rPr lang="en"/>
              <a:t>experimentation</a:t>
            </a:r>
            <a:r>
              <a:rPr lang="en"/>
              <a:t> showed an average accuracy of ~10%, hence the model was quickly discarded and not progressed </a:t>
            </a:r>
            <a:r>
              <a:rPr lang="en"/>
              <a:t>anymore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2nd iteration of manual labeling was also used to label reviews for training here.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LSTM models</a:t>
            </a:r>
            <a:endParaRPr/>
          </a:p>
        </p:txBody>
      </p:sp>
      <p:sp>
        <p:nvSpPr>
          <p:cNvPr id="190" name="Google Shape;190;p3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After </a:t>
            </a:r>
            <a:r>
              <a:rPr lang="en"/>
              <a:t>experimenting</a:t>
            </a:r>
            <a:r>
              <a:rPr lang="en"/>
              <a:t> on the KNN model, we pursued the basic approach of an LSTM model.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had trained 2 models, the differences between both were: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model 1, we used the 2nd iteration </a:t>
            </a:r>
            <a:r>
              <a:rPr lang="en"/>
              <a:t>of</a:t>
            </a:r>
            <a:r>
              <a:rPr lang="en"/>
              <a:t> manual labeling to label the input data, and it consisted of 3 LSTM layers.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model 2, we used the 3rd iteration of manual </a:t>
            </a:r>
            <a:r>
              <a:rPr lang="en"/>
              <a:t>labeling</a:t>
            </a:r>
            <a:r>
              <a:rPr lang="en"/>
              <a:t> to label the input data, and it consisted of 1 LSTM layer.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Models architecture were: an input Embedding layer, LSTM layer(s) (each had 32 units), and a Dense layer for classification.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LSTM models</a:t>
            </a:r>
            <a:endParaRPr/>
          </a:p>
        </p:txBody>
      </p:sp>
      <p:sp>
        <p:nvSpPr>
          <p:cNvPr id="196" name="Google Shape;196;p31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Model 1:</a:t>
            </a:r>
            <a:endParaRPr b="1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Training accuracy: 69.47%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Test accuracy: 66.57%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Precision: 63%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Recall: 67%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F1-score: 51%</a:t>
            </a:r>
            <a:endParaRPr/>
          </a:p>
        </p:txBody>
      </p:sp>
      <p:sp>
        <p:nvSpPr>
          <p:cNvPr id="197" name="Google Shape;197;p31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Model 2:</a:t>
            </a:r>
            <a:endParaRPr b="1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Training accuracy: 72.98%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Test accuracy: 71.89%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Precision: 71%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Recall: 72%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F1-score: 69%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outline</a:t>
            </a:r>
            <a:endParaRPr/>
          </a:p>
        </p:txBody>
      </p:sp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Recap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Labeling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Challenges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 curve for model 1 on the 6 genres, classes 0, 1, 2, 3, 4, 5 represent Action, Dramatic, Funny, Other, Romantic, and Scary respectively</a:t>
            </a:r>
            <a:endParaRPr/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088" y="74325"/>
            <a:ext cx="5757825" cy="447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 curve for model 2 on the 4 genres, classes 0, 1, 2, and 3, represent Action, Funny, Other, and Romantic respectively</a:t>
            </a:r>
            <a:endParaRPr/>
          </a:p>
        </p:txBody>
      </p:sp>
      <p:pic>
        <p:nvPicPr>
          <p:cNvPr id="209" name="Google Shape;20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3375" y="152400"/>
            <a:ext cx="5657251" cy="439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214" name="Google Shape;214;p34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4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THANK YOU</a:t>
            </a:r>
            <a:endParaRPr/>
          </a:p>
        </p:txBody>
      </p:sp>
      <p:grpSp>
        <p:nvGrpSpPr>
          <p:cNvPr id="216" name="Google Shape;216;p34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217" name="Google Shape;217;p34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4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4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4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4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4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4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4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4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4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4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4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4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4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4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4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4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4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4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4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4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4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4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4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4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4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4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4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4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4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4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4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4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4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4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4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4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4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4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4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4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4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4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4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4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4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4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4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4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4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4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4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5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Recap</a:t>
            </a:r>
            <a:endParaRPr sz="4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“The movie was </a:t>
            </a:r>
            <a:r>
              <a:rPr lang="en" sz="1800">
                <a:solidFill>
                  <a:schemeClr val="accent3"/>
                </a:solidFill>
              </a:rPr>
              <a:t>hilarious</a:t>
            </a:r>
            <a:r>
              <a:rPr lang="en" sz="1800"/>
              <a:t> from start to finish. I </a:t>
            </a:r>
            <a:r>
              <a:rPr lang="en" sz="1800">
                <a:solidFill>
                  <a:schemeClr val="accent3"/>
                </a:solidFill>
              </a:rPr>
              <a:t>laughed</a:t>
            </a:r>
            <a:r>
              <a:rPr lang="en" sz="1800"/>
              <a:t> so hard that I </a:t>
            </a:r>
            <a:r>
              <a:rPr lang="en" sz="1800">
                <a:solidFill>
                  <a:schemeClr val="dk1"/>
                </a:solidFill>
              </a:rPr>
              <a:t>cried</a:t>
            </a:r>
            <a:r>
              <a:rPr lang="en" sz="1800"/>
              <a:t>. The </a:t>
            </a:r>
            <a:r>
              <a:rPr lang="en" sz="1800">
                <a:solidFill>
                  <a:schemeClr val="accent3"/>
                </a:solidFill>
              </a:rPr>
              <a:t>humor was clever</a:t>
            </a:r>
            <a:r>
              <a:rPr lang="en" sz="1800"/>
              <a:t>, and the </a:t>
            </a:r>
            <a:r>
              <a:rPr lang="en" sz="1800">
                <a:solidFill>
                  <a:schemeClr val="accent3"/>
                </a:solidFill>
              </a:rPr>
              <a:t>jokes</a:t>
            </a:r>
            <a:r>
              <a:rPr lang="en" sz="1800"/>
              <a:t> were well-timed.”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800"/>
              <a:t>= FUNNY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The Nun, 2018</a:t>
            </a:r>
            <a:endParaRPr sz="1800"/>
          </a:p>
        </p:txBody>
      </p:sp>
      <p:graphicFrame>
        <p:nvGraphicFramePr>
          <p:cNvPr id="87" name="Google Shape;87;p16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{95BA4B15-47FA-4287-8517-E76274384AB5}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88" name="Google Shape;88;p16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250" y="1393600"/>
            <a:ext cx="2756625" cy="399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cxnSp>
        <p:nvCxnSpPr>
          <p:cNvPr id="95" name="Google Shape;95;p17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6" name="Google Shape;96;p17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97" name="Google Shape;97;p17"/>
            <p:cNvCxnSpPr>
              <a:stCxn id="98" idx="6"/>
              <a:endCxn id="99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98" name="Google Shape;98;p17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7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7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17"/>
          <p:cNvSpPr/>
          <p:nvPr/>
        </p:nvSpPr>
        <p:spPr>
          <a:xfrm>
            <a:off x="3384939" y="3219673"/>
            <a:ext cx="1520400" cy="1520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471889" y="3219673"/>
            <a:ext cx="1520400" cy="1520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" name="Google Shape;103;p17"/>
          <p:cNvCxnSpPr/>
          <p:nvPr/>
        </p:nvCxnSpPr>
        <p:spPr>
          <a:xfrm>
            <a:off x="3588938" y="20524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7"/>
          <p:cNvCxnSpPr/>
          <p:nvPr/>
        </p:nvCxnSpPr>
        <p:spPr>
          <a:xfrm>
            <a:off x="72031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" name="Google Shape;105;p17"/>
          <p:cNvSpPr txBox="1"/>
          <p:nvPr/>
        </p:nvSpPr>
        <p:spPr>
          <a:xfrm>
            <a:off x="6551975" y="2447750"/>
            <a:ext cx="1755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Integrity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872725" y="2447100"/>
            <a:ext cx="1520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Labeling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3712350" y="2168300"/>
            <a:ext cx="1520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Model Selection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Labeling</a:t>
            </a:r>
            <a:endParaRPr sz="4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Labeling</a:t>
            </a:r>
            <a:endParaRPr/>
          </a:p>
        </p:txBody>
      </p:sp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Search for a dataset with labeled genres? Did not find.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Possible approaches: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Manual labeling.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Assign label </a:t>
            </a:r>
            <a:r>
              <a:rPr lang="en"/>
              <a:t>based on the movie the review as wrote for (not applicable with the IMDB dataset).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Try to find patterns within reviews and group them based on their similarity (Clustering).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Manual Labeling</a:t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Choose specific </a:t>
            </a:r>
            <a:r>
              <a:rPr b="1" lang="en"/>
              <a:t>N</a:t>
            </a:r>
            <a:r>
              <a:rPr lang="en"/>
              <a:t> genres to categorize reviews into, </a:t>
            </a:r>
            <a:r>
              <a:rPr lang="en"/>
              <a:t>where</a:t>
            </a:r>
            <a:r>
              <a:rPr lang="en"/>
              <a:t> </a:t>
            </a:r>
            <a:r>
              <a:rPr b="1" lang="en"/>
              <a:t>N </a:t>
            </a:r>
            <a:r>
              <a:rPr lang="en"/>
              <a:t>is the number of genres our models/system can recognize.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Any review that doesn’t fit into genre of the </a:t>
            </a:r>
            <a:r>
              <a:rPr b="1" lang="en"/>
              <a:t>N</a:t>
            </a:r>
            <a:r>
              <a:rPr lang="en"/>
              <a:t> genres will be places in special category called </a:t>
            </a:r>
            <a:r>
              <a:rPr b="1" lang="en"/>
              <a:t>Other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Three different iterations for manual labeling.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Manual Labeling</a:t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1st iteration: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Crime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Dramatic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Funny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Romantic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Scary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Sci-fi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Other</a:t>
            </a:r>
            <a:endParaRPr sz="1800"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4200" y="1789050"/>
            <a:ext cx="3787876" cy="3202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